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Lst>
  <p:sldIdLst>
    <p:sldId id="256" r:id="rId2"/>
    <p:sldId id="257" r:id="rId3"/>
    <p:sldId id="258" r:id="rId4"/>
    <p:sldId id="260" r:id="rId5"/>
    <p:sldId id="261" r:id="rId6"/>
    <p:sldId id="262" r:id="rId7"/>
    <p:sldId id="263" r:id="rId8"/>
    <p:sldId id="264" r:id="rId9"/>
    <p:sldId id="265"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852F257-F411-4DD5-A51D-B44F71C111AE}" type="datetimeFigureOut">
              <a:rPr lang="en-IN" smtClean="0"/>
              <a:t>02-07-2026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3572F59-17D0-43B8-A532-450BD654DF95}" type="slidenum">
              <a:rPr lang="en-IN" smtClean="0"/>
              <a:t>‹#›</a:t>
            </a:fld>
            <a:endParaRPr lang="en-IN"/>
          </a:p>
        </p:txBody>
      </p:sp>
    </p:spTree>
    <p:extLst>
      <p:ext uri="{BB962C8B-B14F-4D97-AF65-F5344CB8AC3E}">
        <p14:creationId xmlns:p14="http://schemas.microsoft.com/office/powerpoint/2010/main" val="8926572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852F257-F411-4DD5-A51D-B44F71C111AE}" type="datetimeFigureOut">
              <a:rPr lang="en-IN" smtClean="0"/>
              <a:t>02-07-2026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3572F59-17D0-43B8-A532-450BD654DF95}" type="slidenum">
              <a:rPr lang="en-IN" smtClean="0"/>
              <a:t>‹#›</a:t>
            </a:fld>
            <a:endParaRPr lang="en-IN"/>
          </a:p>
        </p:txBody>
      </p:sp>
    </p:spTree>
    <p:extLst>
      <p:ext uri="{BB962C8B-B14F-4D97-AF65-F5344CB8AC3E}">
        <p14:creationId xmlns:p14="http://schemas.microsoft.com/office/powerpoint/2010/main" val="35294288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852F257-F411-4DD5-A51D-B44F71C111AE}" type="datetimeFigureOut">
              <a:rPr lang="en-IN" smtClean="0"/>
              <a:t>02-07-2026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3572F59-17D0-43B8-A532-450BD654DF95}" type="slidenum">
              <a:rPr lang="en-IN" smtClean="0"/>
              <a:t>‹#›</a:t>
            </a:fld>
            <a:endParaRPr lang="en-IN"/>
          </a:p>
        </p:txBody>
      </p:sp>
    </p:spTree>
    <p:extLst>
      <p:ext uri="{BB962C8B-B14F-4D97-AF65-F5344CB8AC3E}">
        <p14:creationId xmlns:p14="http://schemas.microsoft.com/office/powerpoint/2010/main" val="1228744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852F257-F411-4DD5-A51D-B44F71C111AE}" type="datetimeFigureOut">
              <a:rPr lang="en-IN" smtClean="0"/>
              <a:t>02-07-2026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3572F59-17D0-43B8-A532-450BD654DF95}" type="slidenum">
              <a:rPr lang="en-IN" smtClean="0"/>
              <a:t>‹#›</a:t>
            </a:fld>
            <a:endParaRPr lang="en-IN"/>
          </a:p>
        </p:txBody>
      </p:sp>
    </p:spTree>
    <p:extLst>
      <p:ext uri="{BB962C8B-B14F-4D97-AF65-F5344CB8AC3E}">
        <p14:creationId xmlns:p14="http://schemas.microsoft.com/office/powerpoint/2010/main" val="9402859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852F257-F411-4DD5-A51D-B44F71C111AE}" type="datetimeFigureOut">
              <a:rPr lang="en-IN" smtClean="0"/>
              <a:t>02-07-2026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B3572F59-17D0-43B8-A532-450BD654DF95}" type="slidenum">
              <a:rPr lang="en-IN" smtClean="0"/>
              <a:t>‹#›</a:t>
            </a:fld>
            <a:endParaRPr lang="en-IN"/>
          </a:p>
        </p:txBody>
      </p:sp>
    </p:spTree>
    <p:extLst>
      <p:ext uri="{BB962C8B-B14F-4D97-AF65-F5344CB8AC3E}">
        <p14:creationId xmlns:p14="http://schemas.microsoft.com/office/powerpoint/2010/main" val="24601651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852F257-F411-4DD5-A51D-B44F71C111AE}" type="datetimeFigureOut">
              <a:rPr lang="en-IN" smtClean="0"/>
              <a:t>02-07-2026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B3572F59-17D0-43B8-A532-450BD654DF95}" type="slidenum">
              <a:rPr lang="en-IN" smtClean="0"/>
              <a:t>‹#›</a:t>
            </a:fld>
            <a:endParaRPr lang="en-IN"/>
          </a:p>
        </p:txBody>
      </p:sp>
    </p:spTree>
    <p:extLst>
      <p:ext uri="{BB962C8B-B14F-4D97-AF65-F5344CB8AC3E}">
        <p14:creationId xmlns:p14="http://schemas.microsoft.com/office/powerpoint/2010/main" val="3688824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52F257-F411-4DD5-A51D-B44F71C111AE}" type="datetimeFigureOut">
              <a:rPr lang="en-IN" smtClean="0"/>
              <a:t>02-07-2026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B3572F59-17D0-43B8-A532-450BD654DF95}" type="slidenum">
              <a:rPr lang="en-IN" smtClean="0"/>
              <a:t>‹#›</a:t>
            </a:fld>
            <a:endParaRPr lang="en-IN"/>
          </a:p>
        </p:txBody>
      </p:sp>
    </p:spTree>
    <p:extLst>
      <p:ext uri="{BB962C8B-B14F-4D97-AF65-F5344CB8AC3E}">
        <p14:creationId xmlns:p14="http://schemas.microsoft.com/office/powerpoint/2010/main" val="21905457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852F257-F411-4DD5-A51D-B44F71C111AE}" type="datetimeFigureOut">
              <a:rPr lang="en-IN" smtClean="0"/>
              <a:t>02-07-2026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3572F59-17D0-43B8-A532-450BD654DF95}" type="slidenum">
              <a:rPr lang="en-IN" smtClean="0"/>
              <a:t>‹#›</a:t>
            </a:fld>
            <a:endParaRPr lang="en-IN"/>
          </a:p>
        </p:txBody>
      </p:sp>
    </p:spTree>
    <p:extLst>
      <p:ext uri="{BB962C8B-B14F-4D97-AF65-F5344CB8AC3E}">
        <p14:creationId xmlns:p14="http://schemas.microsoft.com/office/powerpoint/2010/main" val="23082618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852F257-F411-4DD5-A51D-B44F71C111AE}" type="datetimeFigureOut">
              <a:rPr lang="en-IN" smtClean="0"/>
              <a:t>02-07-2026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3572F59-17D0-43B8-A532-450BD654DF95}" type="slidenum">
              <a:rPr lang="en-IN" smtClean="0"/>
              <a:t>‹#›</a:t>
            </a:fld>
            <a:endParaRPr lang="en-IN"/>
          </a:p>
        </p:txBody>
      </p:sp>
    </p:spTree>
    <p:extLst>
      <p:ext uri="{BB962C8B-B14F-4D97-AF65-F5344CB8AC3E}">
        <p14:creationId xmlns:p14="http://schemas.microsoft.com/office/powerpoint/2010/main" val="1189532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852F257-F411-4DD5-A51D-B44F71C111AE}" type="datetimeFigureOut">
              <a:rPr lang="en-IN" smtClean="0"/>
              <a:t>02-07-2026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3572F59-17D0-43B8-A532-450BD654DF95}" type="slidenum">
              <a:rPr lang="en-IN" smtClean="0"/>
              <a:t>‹#›</a:t>
            </a:fld>
            <a:endParaRPr lang="en-IN"/>
          </a:p>
        </p:txBody>
      </p:sp>
    </p:spTree>
    <p:extLst>
      <p:ext uri="{BB962C8B-B14F-4D97-AF65-F5344CB8AC3E}">
        <p14:creationId xmlns:p14="http://schemas.microsoft.com/office/powerpoint/2010/main" val="13515854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852F257-F411-4DD5-A51D-B44F71C111AE}" type="datetimeFigureOut">
              <a:rPr lang="en-IN" smtClean="0"/>
              <a:t>02-07-2026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3572F59-17D0-43B8-A532-450BD654DF95}" type="slidenum">
              <a:rPr lang="en-IN" smtClean="0"/>
              <a:t>‹#›</a:t>
            </a:fld>
            <a:endParaRPr lang="en-IN"/>
          </a:p>
        </p:txBody>
      </p:sp>
    </p:spTree>
    <p:extLst>
      <p:ext uri="{BB962C8B-B14F-4D97-AF65-F5344CB8AC3E}">
        <p14:creationId xmlns:p14="http://schemas.microsoft.com/office/powerpoint/2010/main" val="6873306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852F257-F411-4DD5-A51D-B44F71C111AE}" type="datetimeFigureOut">
              <a:rPr lang="en-IN" smtClean="0"/>
              <a:t>02-07-2026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3572F59-17D0-43B8-A532-450BD654DF95}" type="slidenum">
              <a:rPr lang="en-IN" smtClean="0"/>
              <a:t>‹#›</a:t>
            </a:fld>
            <a:endParaRPr lang="en-IN"/>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3291204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852F257-F411-4DD5-A51D-B44F71C111AE}" type="datetimeFigureOut">
              <a:rPr lang="en-IN" smtClean="0"/>
              <a:t>02-07-2026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3572F59-17D0-43B8-A532-450BD654DF95}" type="slidenum">
              <a:rPr lang="en-IN" smtClean="0"/>
              <a:t>‹#›</a:t>
            </a:fld>
            <a:endParaRPr lang="en-IN"/>
          </a:p>
        </p:txBody>
      </p:sp>
    </p:spTree>
    <p:extLst>
      <p:ext uri="{BB962C8B-B14F-4D97-AF65-F5344CB8AC3E}">
        <p14:creationId xmlns:p14="http://schemas.microsoft.com/office/powerpoint/2010/main" val="42016066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9852F257-F411-4DD5-A51D-B44F71C111AE}" type="datetimeFigureOut">
              <a:rPr lang="en-IN" smtClean="0"/>
              <a:t>02-07-2026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B3572F59-17D0-43B8-A532-450BD654DF95}" type="slidenum">
              <a:rPr lang="en-IN" smtClean="0"/>
              <a:t>‹#›</a:t>
            </a:fld>
            <a:endParaRPr lang="en-IN"/>
          </a:p>
        </p:txBody>
      </p:sp>
    </p:spTree>
    <p:extLst>
      <p:ext uri="{BB962C8B-B14F-4D97-AF65-F5344CB8AC3E}">
        <p14:creationId xmlns:p14="http://schemas.microsoft.com/office/powerpoint/2010/main" val="6701079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9852F257-F411-4DD5-A51D-B44F71C111AE}" type="datetimeFigureOut">
              <a:rPr lang="en-IN" smtClean="0"/>
              <a:t>02-07-2026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B3572F59-17D0-43B8-A532-450BD654DF95}" type="slidenum">
              <a:rPr lang="en-IN" smtClean="0"/>
              <a:t>‹#›</a:t>
            </a:fld>
            <a:endParaRPr lang="en-IN"/>
          </a:p>
        </p:txBody>
      </p:sp>
    </p:spTree>
    <p:extLst>
      <p:ext uri="{BB962C8B-B14F-4D97-AF65-F5344CB8AC3E}">
        <p14:creationId xmlns:p14="http://schemas.microsoft.com/office/powerpoint/2010/main" val="41111070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852F257-F411-4DD5-A51D-B44F71C111AE}" type="datetimeFigureOut">
              <a:rPr lang="en-IN" smtClean="0"/>
              <a:t>02-07-2026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3572F59-17D0-43B8-A532-450BD654DF95}" type="slidenum">
              <a:rPr lang="en-IN" smtClean="0"/>
              <a:t>‹#›</a:t>
            </a:fld>
            <a:endParaRPr lang="en-IN"/>
          </a:p>
        </p:txBody>
      </p:sp>
    </p:spTree>
    <p:extLst>
      <p:ext uri="{BB962C8B-B14F-4D97-AF65-F5344CB8AC3E}">
        <p14:creationId xmlns:p14="http://schemas.microsoft.com/office/powerpoint/2010/main" val="3132876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852F257-F411-4DD5-A51D-B44F71C111AE}" type="datetimeFigureOut">
              <a:rPr lang="en-IN" smtClean="0"/>
              <a:t>02-07-2026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3572F59-17D0-43B8-A532-450BD654DF95}" type="slidenum">
              <a:rPr lang="en-IN" smtClean="0"/>
              <a:t>‹#›</a:t>
            </a:fld>
            <a:endParaRPr lang="en-IN"/>
          </a:p>
        </p:txBody>
      </p:sp>
    </p:spTree>
    <p:extLst>
      <p:ext uri="{BB962C8B-B14F-4D97-AF65-F5344CB8AC3E}">
        <p14:creationId xmlns:p14="http://schemas.microsoft.com/office/powerpoint/2010/main" val="41277271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9852F257-F411-4DD5-A51D-B44F71C111AE}" type="datetimeFigureOut">
              <a:rPr lang="en-IN" smtClean="0"/>
              <a:t>02-07-2026</a:t>
            </a:fld>
            <a:endParaRPr lang="en-IN"/>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n-IN"/>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B3572F59-17D0-43B8-A532-450BD654DF95}" type="slidenum">
              <a:rPr lang="en-IN" smtClean="0"/>
              <a:t>‹#›</a:t>
            </a:fld>
            <a:endParaRPr lang="en-IN"/>
          </a:p>
        </p:txBody>
      </p:sp>
    </p:spTree>
    <p:extLst>
      <p:ext uri="{BB962C8B-B14F-4D97-AF65-F5344CB8AC3E}">
        <p14:creationId xmlns:p14="http://schemas.microsoft.com/office/powerpoint/2010/main" val="1436142797"/>
      </p:ext>
    </p:extLst>
  </p:cSld>
  <p:clrMap bg1="dk1" tx1="lt1" bg2="dk2" tx2="lt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 id="2147483742" r:id="rId16"/>
    <p:sldLayoutId id="2147483743" r:id="rId17"/>
  </p:sldLayoutIdLs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4267A47-5962-4320-2F30-3EEB88DAFC49}"/>
              </a:ext>
            </a:extLst>
          </p:cNvPr>
          <p:cNvPicPr>
            <a:picLocks noChangeAspect="1"/>
          </p:cNvPicPr>
          <p:nvPr/>
        </p:nvPicPr>
        <p:blipFill>
          <a:blip r:embed="rId2"/>
          <a:stretch>
            <a:fillRect/>
          </a:stretch>
        </p:blipFill>
        <p:spPr>
          <a:xfrm>
            <a:off x="0" y="0"/>
            <a:ext cx="12199795" cy="6858000"/>
          </a:xfrm>
          <a:prstGeom prst="rect">
            <a:avLst/>
          </a:prstGeom>
        </p:spPr>
      </p:pic>
      <p:sp>
        <p:nvSpPr>
          <p:cNvPr id="7" name="Title 6">
            <a:extLst>
              <a:ext uri="{FF2B5EF4-FFF2-40B4-BE49-F238E27FC236}">
                <a16:creationId xmlns:a16="http://schemas.microsoft.com/office/drawing/2014/main" id="{0F9ADF8D-9858-C0F1-76C3-FC8BC9C0FA3C}"/>
              </a:ext>
            </a:extLst>
          </p:cNvPr>
          <p:cNvSpPr>
            <a:spLocks noGrp="1"/>
          </p:cNvSpPr>
          <p:nvPr>
            <p:ph type="ctrTitle"/>
          </p:nvPr>
        </p:nvSpPr>
        <p:spPr>
          <a:xfrm>
            <a:off x="0" y="0"/>
            <a:ext cx="5712542" cy="1494238"/>
          </a:xfrm>
        </p:spPr>
        <p:txBody>
          <a:bodyPr>
            <a:noAutofit/>
          </a:bodyPr>
          <a:lstStyle/>
          <a:p>
            <a:r>
              <a:rPr lang="en-IN" sz="2500" b="1" dirty="0">
                <a:solidFill>
                  <a:schemeClr val="bg1"/>
                </a:solidFill>
                <a:latin typeface="Times New Roman" panose="02020603050405020304" pitchFamily="18" charset="0"/>
                <a:cs typeface="Times New Roman" panose="02020603050405020304" pitchFamily="18" charset="0"/>
              </a:rPr>
              <a:t>Roaming, Charging Challenges</a:t>
            </a:r>
            <a:br>
              <a:rPr lang="en-IN" sz="2500" b="1" dirty="0">
                <a:solidFill>
                  <a:schemeClr val="bg1"/>
                </a:solidFill>
                <a:latin typeface="Times New Roman" panose="02020603050405020304" pitchFamily="18" charset="0"/>
                <a:cs typeface="Times New Roman" panose="02020603050405020304" pitchFamily="18" charset="0"/>
              </a:rPr>
            </a:br>
            <a:r>
              <a:rPr lang="en-IN" sz="2500" b="1" dirty="0">
                <a:solidFill>
                  <a:schemeClr val="bg1"/>
                </a:solidFill>
                <a:latin typeface="Times New Roman" panose="02020603050405020304" pitchFamily="18" charset="0"/>
                <a:cs typeface="Times New Roman" panose="02020603050405020304" pitchFamily="18" charset="0"/>
              </a:rPr>
              <a:t> And </a:t>
            </a:r>
            <a:br>
              <a:rPr lang="en-IN" sz="2500" b="1" dirty="0">
                <a:solidFill>
                  <a:schemeClr val="bg1"/>
                </a:solidFill>
                <a:latin typeface="Times New Roman" panose="02020603050405020304" pitchFamily="18" charset="0"/>
                <a:cs typeface="Times New Roman" panose="02020603050405020304" pitchFamily="18" charset="0"/>
              </a:rPr>
            </a:br>
            <a:r>
              <a:rPr lang="en-IN" sz="2500" b="1" dirty="0">
                <a:solidFill>
                  <a:schemeClr val="bg1"/>
                </a:solidFill>
                <a:latin typeface="Times New Roman" panose="02020603050405020304" pitchFamily="18" charset="0"/>
                <a:cs typeface="Times New Roman" panose="02020603050405020304" pitchFamily="18" charset="0"/>
              </a:rPr>
              <a:t>Future Of Charging</a:t>
            </a:r>
          </a:p>
        </p:txBody>
      </p:sp>
    </p:spTree>
    <p:extLst>
      <p:ext uri="{BB962C8B-B14F-4D97-AF65-F5344CB8AC3E}">
        <p14:creationId xmlns:p14="http://schemas.microsoft.com/office/powerpoint/2010/main" val="258072080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F2481-1F84-61DE-59F8-5213E34C8239}"/>
              </a:ext>
            </a:extLst>
          </p:cNvPr>
          <p:cNvSpPr>
            <a:spLocks noGrp="1"/>
          </p:cNvSpPr>
          <p:nvPr>
            <p:ph type="title"/>
          </p:nvPr>
        </p:nvSpPr>
        <p:spPr>
          <a:xfrm>
            <a:off x="560136" y="164205"/>
            <a:ext cx="10353762" cy="688258"/>
          </a:xfrm>
        </p:spPr>
        <p:txBody>
          <a:bodyPr>
            <a:normAutofit/>
          </a:bodyPr>
          <a:lstStyle/>
          <a:p>
            <a:pPr algn="l"/>
            <a:r>
              <a:rPr lang="en-IN" sz="2500" b="1" dirty="0"/>
              <a:t>Understanding </a:t>
            </a:r>
            <a:r>
              <a:rPr lang="en-IN" sz="2500" b="1" dirty="0" err="1"/>
              <a:t>eRoaming</a:t>
            </a:r>
            <a:endParaRPr lang="en-IN" sz="2500" b="1" dirty="0"/>
          </a:p>
        </p:txBody>
      </p:sp>
      <p:sp>
        <p:nvSpPr>
          <p:cNvPr id="3" name="Content Placeholder 2">
            <a:extLst>
              <a:ext uri="{FF2B5EF4-FFF2-40B4-BE49-F238E27FC236}">
                <a16:creationId xmlns:a16="http://schemas.microsoft.com/office/drawing/2014/main" id="{D5ABAB0E-68AB-D596-4667-A5CD55B238AB}"/>
              </a:ext>
            </a:extLst>
          </p:cNvPr>
          <p:cNvSpPr>
            <a:spLocks noGrp="1"/>
          </p:cNvSpPr>
          <p:nvPr>
            <p:ph idx="1"/>
          </p:nvPr>
        </p:nvSpPr>
        <p:spPr>
          <a:xfrm>
            <a:off x="314632" y="773805"/>
            <a:ext cx="11071728" cy="5685989"/>
          </a:xfrm>
        </p:spPr>
        <p:txBody>
          <a:bodyPr>
            <a:normAutofit fontScale="92500" lnSpcReduction="10000"/>
          </a:bodyPr>
          <a:lstStyle/>
          <a:p>
            <a:r>
              <a:rPr lang="en-IN" sz="1800" b="1" dirty="0">
                <a:solidFill>
                  <a:schemeClr val="accent1"/>
                </a:solidFill>
              </a:rPr>
              <a:t>What is Roaming ?</a:t>
            </a:r>
          </a:p>
          <a:p>
            <a:pPr marL="36900" indent="0">
              <a:buNone/>
            </a:pPr>
            <a:r>
              <a:rPr lang="en-IN" sz="1800" dirty="0"/>
              <a:t>Electric vehicle roaming allows drivers to charge their cars at any public station, regardless of the charging network provider, with a single account.</a:t>
            </a:r>
          </a:p>
          <a:p>
            <a:pPr marL="36900" indent="0">
              <a:buNone/>
            </a:pPr>
            <a:r>
              <a:rPr lang="en-IN" sz="1800" dirty="0"/>
              <a:t>1. No Fragmentation : Eliminates the need for </a:t>
            </a:r>
          </a:p>
          <a:p>
            <a:pPr marL="36900" indent="0">
              <a:buNone/>
            </a:pPr>
            <a:r>
              <a:rPr lang="en-IN" sz="1800" dirty="0"/>
              <a:t>	multiple apps and cards.</a:t>
            </a:r>
          </a:p>
          <a:p>
            <a:pPr marL="36900" indent="0">
              <a:buNone/>
            </a:pPr>
            <a:r>
              <a:rPr lang="en-IN" sz="1800" dirty="0"/>
              <a:t>2. Interoperability : ensures seamless network to</a:t>
            </a:r>
          </a:p>
          <a:p>
            <a:pPr marL="36900" indent="0">
              <a:buNone/>
            </a:pPr>
            <a:r>
              <a:rPr lang="en-IN" sz="1800" dirty="0"/>
              <a:t>	network service.</a:t>
            </a:r>
          </a:p>
          <a:p>
            <a:r>
              <a:rPr lang="en-IN" sz="1800" b="1" dirty="0">
                <a:solidFill>
                  <a:schemeClr val="accent1"/>
                </a:solidFill>
              </a:rPr>
              <a:t>Why it is Vital ?</a:t>
            </a:r>
          </a:p>
          <a:p>
            <a:pPr marL="36900" indent="0">
              <a:buNone/>
            </a:pPr>
            <a:r>
              <a:rPr lang="en-IN" sz="1800" dirty="0"/>
              <a:t>For the automotive industry, roaming is a key </a:t>
            </a:r>
          </a:p>
          <a:p>
            <a:pPr marL="36900" indent="0">
              <a:buNone/>
            </a:pPr>
            <a:r>
              <a:rPr lang="en-IN" sz="1800" dirty="0"/>
              <a:t>driver of overall EV adoption rates, directly </a:t>
            </a:r>
          </a:p>
          <a:p>
            <a:pPr marL="36900" indent="0">
              <a:buNone/>
            </a:pPr>
            <a:r>
              <a:rPr lang="en-IN" sz="1800" dirty="0"/>
              <a:t>tackling consumer charger anxiety.</a:t>
            </a:r>
          </a:p>
          <a:p>
            <a:pPr marL="36900" indent="0">
              <a:buNone/>
            </a:pPr>
            <a:r>
              <a:rPr lang="en-IN" sz="1800" dirty="0"/>
              <a:t>1. Cross-Border : </a:t>
            </a:r>
            <a:r>
              <a:rPr lang="en-IN" sz="1800" dirty="0" err="1"/>
              <a:t>Crucical</a:t>
            </a:r>
            <a:r>
              <a:rPr lang="en-IN" sz="1800" dirty="0"/>
              <a:t> for long-distance</a:t>
            </a:r>
          </a:p>
          <a:p>
            <a:pPr marL="36900" indent="0">
              <a:buNone/>
            </a:pPr>
            <a:r>
              <a:rPr lang="en-IN" sz="1800" dirty="0"/>
              <a:t> highway corridors.</a:t>
            </a:r>
          </a:p>
          <a:p>
            <a:pPr marL="36900" indent="0">
              <a:buNone/>
            </a:pPr>
            <a:r>
              <a:rPr lang="en-IN" sz="1800" dirty="0"/>
              <a:t>2. Standardized Access: Lowers entry barriers</a:t>
            </a:r>
          </a:p>
          <a:p>
            <a:pPr marL="36900" indent="0">
              <a:buNone/>
            </a:pPr>
            <a:r>
              <a:rPr lang="en-IN" sz="1800" dirty="0"/>
              <a:t> for new owners.</a:t>
            </a:r>
          </a:p>
          <a:p>
            <a:pPr marL="36900" indent="0">
              <a:buNone/>
            </a:pPr>
            <a:r>
              <a:rPr lang="en-IN" dirty="0"/>
              <a:t>	</a:t>
            </a:r>
          </a:p>
        </p:txBody>
      </p:sp>
      <p:pic>
        <p:nvPicPr>
          <p:cNvPr id="7" name="Picture 6">
            <a:extLst>
              <a:ext uri="{FF2B5EF4-FFF2-40B4-BE49-F238E27FC236}">
                <a16:creationId xmlns:a16="http://schemas.microsoft.com/office/drawing/2014/main" id="{BF128E45-3BC2-9E9F-4DDE-0B19E986DC8C}"/>
              </a:ext>
            </a:extLst>
          </p:cNvPr>
          <p:cNvPicPr>
            <a:picLocks noChangeAspect="1"/>
          </p:cNvPicPr>
          <p:nvPr/>
        </p:nvPicPr>
        <p:blipFill>
          <a:blip r:embed="rId2"/>
          <a:stretch>
            <a:fillRect/>
          </a:stretch>
        </p:blipFill>
        <p:spPr>
          <a:xfrm>
            <a:off x="5250426" y="1750354"/>
            <a:ext cx="6626942" cy="4788098"/>
          </a:xfrm>
          <a:prstGeom prst="rect">
            <a:avLst/>
          </a:prstGeom>
        </p:spPr>
      </p:pic>
    </p:spTree>
    <p:extLst>
      <p:ext uri="{BB962C8B-B14F-4D97-AF65-F5344CB8AC3E}">
        <p14:creationId xmlns:p14="http://schemas.microsoft.com/office/powerpoint/2010/main" val="1375629403"/>
      </p:ext>
    </p:extLst>
  </p:cSld>
  <p:clrMapOvr>
    <a:masterClrMapping/>
  </p:clrMapOvr>
  <p:transition spd="slow">
    <p:randomBar dir="ver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A78B7-F7C7-D0BA-6F25-394DC70F64E4}"/>
              </a:ext>
            </a:extLst>
          </p:cNvPr>
          <p:cNvSpPr>
            <a:spLocks noGrp="1"/>
          </p:cNvSpPr>
          <p:nvPr>
            <p:ph type="title"/>
          </p:nvPr>
        </p:nvSpPr>
        <p:spPr>
          <a:xfrm>
            <a:off x="553238" y="147484"/>
            <a:ext cx="10353762" cy="707923"/>
          </a:xfrm>
        </p:spPr>
        <p:txBody>
          <a:bodyPr>
            <a:normAutofit fontScale="90000"/>
          </a:bodyPr>
          <a:lstStyle/>
          <a:p>
            <a:pPr algn="l"/>
            <a:r>
              <a:rPr lang="en-IN" sz="2500" b="1" dirty="0"/>
              <a:t>Roaming Architecture</a:t>
            </a:r>
            <a:br>
              <a:rPr lang="en-IN" sz="2500" b="1" dirty="0"/>
            </a:br>
            <a:r>
              <a:rPr lang="en-IN" sz="2000" b="1" dirty="0"/>
              <a:t>The Three Main Stake Holders Work Together To Make Roaming Possible</a:t>
            </a:r>
          </a:p>
        </p:txBody>
      </p:sp>
      <p:sp>
        <p:nvSpPr>
          <p:cNvPr id="3" name="Content Placeholder 2">
            <a:extLst>
              <a:ext uri="{FF2B5EF4-FFF2-40B4-BE49-F238E27FC236}">
                <a16:creationId xmlns:a16="http://schemas.microsoft.com/office/drawing/2014/main" id="{25922338-7E0B-B2B8-03F2-90A2C5C83B7E}"/>
              </a:ext>
            </a:extLst>
          </p:cNvPr>
          <p:cNvSpPr>
            <a:spLocks noGrp="1"/>
          </p:cNvSpPr>
          <p:nvPr>
            <p:ph idx="1"/>
          </p:nvPr>
        </p:nvSpPr>
        <p:spPr>
          <a:xfrm>
            <a:off x="346761" y="894737"/>
            <a:ext cx="6142529" cy="5663380"/>
          </a:xfrm>
        </p:spPr>
        <p:txBody>
          <a:bodyPr>
            <a:normAutofit/>
          </a:bodyPr>
          <a:lstStyle/>
          <a:p>
            <a:pPr algn="just"/>
            <a:r>
              <a:rPr lang="en-IN" sz="1700" b="1" dirty="0">
                <a:solidFill>
                  <a:srgbClr val="92D050"/>
                </a:solidFill>
              </a:rPr>
              <a:t>Charging Point Operators </a:t>
            </a:r>
            <a:r>
              <a:rPr lang="en-IN" sz="1700" dirty="0"/>
              <a:t>: They manage and </a:t>
            </a:r>
            <a:r>
              <a:rPr lang="en-IN" sz="1700" dirty="0" err="1"/>
              <a:t>bulid</a:t>
            </a:r>
            <a:r>
              <a:rPr lang="en-IN" sz="1700" dirty="0"/>
              <a:t> the</a:t>
            </a:r>
          </a:p>
          <a:p>
            <a:pPr marL="36900" indent="0" algn="just">
              <a:buNone/>
            </a:pPr>
            <a:r>
              <a:rPr lang="en-IN" sz="1700" dirty="0"/>
              <a:t>	Physical infrastructure : Hardware, maintenance, and power</a:t>
            </a:r>
          </a:p>
          <a:p>
            <a:pPr marL="36900" indent="0" algn="just">
              <a:buNone/>
            </a:pPr>
            <a:r>
              <a:rPr lang="en-IN" sz="1700" dirty="0"/>
              <a:t> 	flow from the grid to the port.</a:t>
            </a:r>
          </a:p>
          <a:p>
            <a:pPr marL="36900" indent="0" algn="just">
              <a:buNone/>
            </a:pPr>
            <a:r>
              <a:rPr lang="en-IN" sz="1700" dirty="0"/>
              <a:t> 	Responsibilities : 1.Installing Charging stations.</a:t>
            </a:r>
          </a:p>
          <a:p>
            <a:pPr marL="36900" indent="0" algn="just">
              <a:buNone/>
            </a:pPr>
            <a:r>
              <a:rPr lang="en-IN" sz="1700" dirty="0"/>
              <a:t>				    2.Ensure Chargers Function Properly.</a:t>
            </a:r>
          </a:p>
          <a:p>
            <a:pPr marL="36900" indent="0" algn="just">
              <a:buNone/>
            </a:pPr>
            <a:r>
              <a:rPr lang="en-IN" sz="1700" dirty="0"/>
              <a:t>                                    3.Monitor energy consumption and </a:t>
            </a:r>
          </a:p>
          <a:p>
            <a:pPr marL="36900" indent="0" algn="just">
              <a:buNone/>
            </a:pPr>
            <a:r>
              <a:rPr lang="en-IN" sz="1700" dirty="0"/>
              <a:t>					charging performance.</a:t>
            </a:r>
          </a:p>
          <a:p>
            <a:pPr algn="just"/>
            <a:r>
              <a:rPr lang="en-IN" sz="1700" b="1" dirty="0">
                <a:solidFill>
                  <a:srgbClr val="92D050"/>
                </a:solidFill>
              </a:rPr>
              <a:t>E-Mobility Providers </a:t>
            </a:r>
            <a:r>
              <a:rPr lang="en-IN" sz="1700" dirty="0"/>
              <a:t>: They manage customers interaction </a:t>
            </a:r>
          </a:p>
          <a:p>
            <a:pPr marL="36900" indent="0" algn="just">
              <a:buNone/>
            </a:pPr>
            <a:r>
              <a:rPr lang="en-IN" sz="1700" dirty="0"/>
              <a:t>	like digital accounts, mapping apps, </a:t>
            </a:r>
            <a:r>
              <a:rPr lang="en-IN" sz="1700" dirty="0" err="1"/>
              <a:t>payments,billing</a:t>
            </a:r>
            <a:r>
              <a:rPr lang="en-IN" sz="1700" dirty="0"/>
              <a:t>, and </a:t>
            </a:r>
          </a:p>
          <a:p>
            <a:pPr marL="36900" indent="0" algn="just">
              <a:buNone/>
            </a:pPr>
            <a:r>
              <a:rPr lang="en-IN" sz="1700" dirty="0"/>
              <a:t>	Customer support.</a:t>
            </a:r>
          </a:p>
          <a:p>
            <a:pPr algn="just"/>
            <a:r>
              <a:rPr lang="en-IN" sz="1700" dirty="0">
                <a:solidFill>
                  <a:srgbClr val="92D050"/>
                </a:solidFill>
              </a:rPr>
              <a:t>Roaming Hubs </a:t>
            </a:r>
            <a:r>
              <a:rPr lang="en-IN" sz="1700" dirty="0"/>
              <a:t>: They enable interoperability between </a:t>
            </a:r>
          </a:p>
          <a:p>
            <a:pPr marL="36900" indent="0" algn="just">
              <a:buNone/>
            </a:pPr>
            <a:r>
              <a:rPr lang="en-IN" sz="1700" dirty="0"/>
              <a:t>	networks and exchange authentication and billing data also </a:t>
            </a:r>
          </a:p>
          <a:p>
            <a:pPr marL="36900" indent="0" algn="just">
              <a:buNone/>
            </a:pPr>
            <a:r>
              <a:rPr lang="en-IN" sz="1700" dirty="0"/>
              <a:t>	ensure secure </a:t>
            </a:r>
            <a:r>
              <a:rPr lang="en-IN" sz="1700" dirty="0" err="1"/>
              <a:t>coomunication</a:t>
            </a:r>
            <a:r>
              <a:rPr lang="en-IN" sz="1700" dirty="0"/>
              <a:t> between parties. Reduce the</a:t>
            </a:r>
          </a:p>
          <a:p>
            <a:pPr marL="36900" indent="0" algn="just">
              <a:buNone/>
            </a:pPr>
            <a:r>
              <a:rPr lang="en-IN" sz="1700" dirty="0"/>
              <a:t>	need for direct agreements between every CPO and </a:t>
            </a:r>
            <a:r>
              <a:rPr lang="en-IN" sz="1700" dirty="0" err="1"/>
              <a:t>eMSP</a:t>
            </a:r>
            <a:r>
              <a:rPr lang="en-IN" sz="1700" dirty="0"/>
              <a:t>.</a:t>
            </a:r>
          </a:p>
          <a:p>
            <a:pPr marL="36900" indent="0">
              <a:buNone/>
            </a:pPr>
            <a:endParaRPr lang="en-IN" sz="1700" dirty="0"/>
          </a:p>
        </p:txBody>
      </p:sp>
      <p:pic>
        <p:nvPicPr>
          <p:cNvPr id="5" name="Picture 4">
            <a:extLst>
              <a:ext uri="{FF2B5EF4-FFF2-40B4-BE49-F238E27FC236}">
                <a16:creationId xmlns:a16="http://schemas.microsoft.com/office/drawing/2014/main" id="{2FE7E582-CFA1-FE76-E753-3A4F3BC45DA1}"/>
              </a:ext>
            </a:extLst>
          </p:cNvPr>
          <p:cNvPicPr>
            <a:picLocks noChangeAspect="1"/>
          </p:cNvPicPr>
          <p:nvPr/>
        </p:nvPicPr>
        <p:blipFill>
          <a:blip r:embed="rId2"/>
          <a:stretch>
            <a:fillRect/>
          </a:stretch>
        </p:blipFill>
        <p:spPr>
          <a:xfrm>
            <a:off x="6489290" y="884904"/>
            <a:ext cx="4962659" cy="2713702"/>
          </a:xfrm>
          <a:prstGeom prst="rect">
            <a:avLst/>
          </a:prstGeom>
        </p:spPr>
      </p:pic>
      <p:pic>
        <p:nvPicPr>
          <p:cNvPr id="7" name="Picture 6">
            <a:extLst>
              <a:ext uri="{FF2B5EF4-FFF2-40B4-BE49-F238E27FC236}">
                <a16:creationId xmlns:a16="http://schemas.microsoft.com/office/drawing/2014/main" id="{527CF1D5-3B41-2E11-8E4A-DE96A2C4ED22}"/>
              </a:ext>
            </a:extLst>
          </p:cNvPr>
          <p:cNvPicPr>
            <a:picLocks noChangeAspect="1"/>
          </p:cNvPicPr>
          <p:nvPr/>
        </p:nvPicPr>
        <p:blipFill>
          <a:blip r:embed="rId3"/>
          <a:stretch>
            <a:fillRect/>
          </a:stretch>
        </p:blipFill>
        <p:spPr>
          <a:xfrm>
            <a:off x="6489290" y="3628103"/>
            <a:ext cx="4962659" cy="3052916"/>
          </a:xfrm>
          <a:prstGeom prst="rect">
            <a:avLst/>
          </a:prstGeom>
        </p:spPr>
      </p:pic>
    </p:spTree>
    <p:extLst>
      <p:ext uri="{BB962C8B-B14F-4D97-AF65-F5344CB8AC3E}">
        <p14:creationId xmlns:p14="http://schemas.microsoft.com/office/powerpoint/2010/main" val="238377929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5ECCA-5CF3-15D9-B6DB-A99FA32D2DB4}"/>
              </a:ext>
            </a:extLst>
          </p:cNvPr>
          <p:cNvSpPr>
            <a:spLocks noGrp="1"/>
          </p:cNvSpPr>
          <p:nvPr>
            <p:ph type="title"/>
          </p:nvPr>
        </p:nvSpPr>
        <p:spPr>
          <a:xfrm>
            <a:off x="913795" y="609600"/>
            <a:ext cx="4375960" cy="629265"/>
          </a:xfrm>
        </p:spPr>
        <p:txBody>
          <a:bodyPr>
            <a:normAutofit fontScale="90000"/>
          </a:bodyPr>
          <a:lstStyle/>
          <a:p>
            <a:pPr algn="l"/>
            <a:r>
              <a:rPr lang="en-IN" sz="2500" b="1" dirty="0">
                <a:latin typeface="Times New Roman" panose="02020603050405020304" pitchFamily="18" charset="0"/>
                <a:cs typeface="Times New Roman" panose="02020603050405020304" pitchFamily="18" charset="0"/>
              </a:rPr>
              <a:t>Grid Constraints &amp; Architecture</a:t>
            </a:r>
            <a:endParaRPr lang="en-IN" sz="2500" b="1" dirty="0"/>
          </a:p>
        </p:txBody>
      </p:sp>
      <p:sp>
        <p:nvSpPr>
          <p:cNvPr id="3" name="Content Placeholder 2">
            <a:extLst>
              <a:ext uri="{FF2B5EF4-FFF2-40B4-BE49-F238E27FC236}">
                <a16:creationId xmlns:a16="http://schemas.microsoft.com/office/drawing/2014/main" id="{A0E8DE87-F465-6440-2E7E-2D96527EC5CC}"/>
              </a:ext>
            </a:extLst>
          </p:cNvPr>
          <p:cNvSpPr>
            <a:spLocks noGrp="1"/>
          </p:cNvSpPr>
          <p:nvPr>
            <p:ph idx="1"/>
          </p:nvPr>
        </p:nvSpPr>
        <p:spPr>
          <a:xfrm>
            <a:off x="913795" y="1399624"/>
            <a:ext cx="10353762" cy="4058751"/>
          </a:xfrm>
        </p:spPr>
        <p:txBody>
          <a:bodyPr/>
          <a:lstStyle/>
          <a:p>
            <a:r>
              <a:rPr lang="en-IN" b="1" dirty="0"/>
              <a:t>Power &amp; Grid Strain</a:t>
            </a:r>
          </a:p>
        </p:txBody>
      </p:sp>
      <p:pic>
        <p:nvPicPr>
          <p:cNvPr id="5" name="Picture 4">
            <a:extLst>
              <a:ext uri="{FF2B5EF4-FFF2-40B4-BE49-F238E27FC236}">
                <a16:creationId xmlns:a16="http://schemas.microsoft.com/office/drawing/2014/main" id="{A3DC7D28-902B-6FD4-289A-DBEE330B70A2}"/>
              </a:ext>
            </a:extLst>
          </p:cNvPr>
          <p:cNvPicPr>
            <a:picLocks noChangeAspect="1"/>
          </p:cNvPicPr>
          <p:nvPr/>
        </p:nvPicPr>
        <p:blipFill>
          <a:blip r:embed="rId2"/>
          <a:stretch>
            <a:fillRect/>
          </a:stretch>
        </p:blipFill>
        <p:spPr>
          <a:xfrm>
            <a:off x="1071926" y="1975086"/>
            <a:ext cx="10135137" cy="4058751"/>
          </a:xfrm>
          <a:prstGeom prst="rect">
            <a:avLst/>
          </a:prstGeom>
        </p:spPr>
      </p:pic>
    </p:spTree>
    <p:extLst>
      <p:ext uri="{BB962C8B-B14F-4D97-AF65-F5344CB8AC3E}">
        <p14:creationId xmlns:p14="http://schemas.microsoft.com/office/powerpoint/2010/main" val="122242170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120BB-981B-4036-CE16-D0C4577B50D2}"/>
              </a:ext>
            </a:extLst>
          </p:cNvPr>
          <p:cNvSpPr>
            <a:spLocks noGrp="1"/>
          </p:cNvSpPr>
          <p:nvPr>
            <p:ph type="title"/>
          </p:nvPr>
        </p:nvSpPr>
        <p:spPr/>
        <p:txBody>
          <a:bodyPr>
            <a:normAutofit/>
          </a:bodyPr>
          <a:lstStyle/>
          <a:p>
            <a:pPr algn="l"/>
            <a:r>
              <a:rPr lang="en-IN" sz="2500" b="1" dirty="0"/>
              <a:t>AC Vs DC Architecture</a:t>
            </a:r>
          </a:p>
        </p:txBody>
      </p:sp>
      <p:graphicFrame>
        <p:nvGraphicFramePr>
          <p:cNvPr id="3" name="Table 2">
            <a:extLst>
              <a:ext uri="{FF2B5EF4-FFF2-40B4-BE49-F238E27FC236}">
                <a16:creationId xmlns:a16="http://schemas.microsoft.com/office/drawing/2014/main" id="{CE81292E-D636-3ADD-7DC4-E3E639308B21}"/>
              </a:ext>
            </a:extLst>
          </p:cNvPr>
          <p:cNvGraphicFramePr>
            <a:graphicFrameLocks noGrp="1"/>
          </p:cNvGraphicFramePr>
          <p:nvPr>
            <p:extLst>
              <p:ext uri="{D42A27DB-BD31-4B8C-83A1-F6EECF244321}">
                <p14:modId xmlns:p14="http://schemas.microsoft.com/office/powerpoint/2010/main" val="2063495467"/>
              </p:ext>
            </p:extLst>
          </p:nvPr>
        </p:nvGraphicFramePr>
        <p:xfrm>
          <a:off x="913795" y="1815690"/>
          <a:ext cx="10353762" cy="3017575"/>
        </p:xfrm>
        <a:graphic>
          <a:graphicData uri="http://schemas.openxmlformats.org/drawingml/2006/table">
            <a:tbl>
              <a:tblPr firstRow="1" bandRow="1">
                <a:tableStyleId>{5C22544A-7EE6-4342-B048-85BDC9FD1C3A}</a:tableStyleId>
              </a:tblPr>
              <a:tblGrid>
                <a:gridCol w="3451254">
                  <a:extLst>
                    <a:ext uri="{9D8B030D-6E8A-4147-A177-3AD203B41FA5}">
                      <a16:colId xmlns:a16="http://schemas.microsoft.com/office/drawing/2014/main" val="2430509247"/>
                    </a:ext>
                  </a:extLst>
                </a:gridCol>
                <a:gridCol w="3451254">
                  <a:extLst>
                    <a:ext uri="{9D8B030D-6E8A-4147-A177-3AD203B41FA5}">
                      <a16:colId xmlns:a16="http://schemas.microsoft.com/office/drawing/2014/main" val="4019592291"/>
                    </a:ext>
                  </a:extLst>
                </a:gridCol>
                <a:gridCol w="3451254">
                  <a:extLst>
                    <a:ext uri="{9D8B030D-6E8A-4147-A177-3AD203B41FA5}">
                      <a16:colId xmlns:a16="http://schemas.microsoft.com/office/drawing/2014/main" val="2053758583"/>
                    </a:ext>
                  </a:extLst>
                </a:gridCol>
              </a:tblGrid>
              <a:tr h="548695">
                <a:tc>
                  <a:txBody>
                    <a:bodyPr/>
                    <a:lstStyle/>
                    <a:p>
                      <a:pPr algn="ctr"/>
                      <a:r>
                        <a:rPr lang="en-IN" dirty="0"/>
                        <a:t>Parameter</a:t>
                      </a:r>
                    </a:p>
                  </a:txBody>
                  <a:tcPr/>
                </a:tc>
                <a:tc>
                  <a:txBody>
                    <a:bodyPr/>
                    <a:lstStyle/>
                    <a:p>
                      <a:pPr algn="ctr"/>
                      <a:r>
                        <a:rPr lang="en-IN" dirty="0"/>
                        <a:t>AC Charging (Level 1 &amp; 2)</a:t>
                      </a:r>
                    </a:p>
                  </a:txBody>
                  <a:tcPr/>
                </a:tc>
                <a:tc>
                  <a:txBody>
                    <a:bodyPr/>
                    <a:lstStyle/>
                    <a:p>
                      <a:pPr algn="ctr"/>
                      <a:r>
                        <a:rPr lang="en-IN" dirty="0"/>
                        <a:t>DC Fast Charging (DCFC)</a:t>
                      </a:r>
                    </a:p>
                  </a:txBody>
                  <a:tcPr/>
                </a:tc>
                <a:extLst>
                  <a:ext uri="{0D108BD9-81ED-4DB2-BD59-A6C34878D82A}">
                    <a16:rowId xmlns:a16="http://schemas.microsoft.com/office/drawing/2014/main" val="4285328361"/>
                  </a:ext>
                </a:extLst>
              </a:tr>
              <a:tr h="747252">
                <a:tc>
                  <a:txBody>
                    <a:bodyPr/>
                    <a:lstStyle/>
                    <a:p>
                      <a:pPr algn="ctr"/>
                      <a:endParaRPr lang="en-IN" dirty="0"/>
                    </a:p>
                    <a:p>
                      <a:pPr algn="ctr"/>
                      <a:r>
                        <a:rPr lang="en-IN" dirty="0"/>
                        <a:t>Conversion Location </a:t>
                      </a:r>
                    </a:p>
                  </a:txBody>
                  <a:tcPr/>
                </a:tc>
                <a:tc>
                  <a:txBody>
                    <a:bodyPr/>
                    <a:lstStyle/>
                    <a:p>
                      <a:r>
                        <a:rPr lang="en-IN" dirty="0"/>
                        <a:t>Converted on Board the vehicle (limited converter capacity).</a:t>
                      </a:r>
                    </a:p>
                  </a:txBody>
                  <a:tcPr/>
                </a:tc>
                <a:tc>
                  <a:txBody>
                    <a:bodyPr/>
                    <a:lstStyle/>
                    <a:p>
                      <a:r>
                        <a:rPr lang="en-IN" dirty="0"/>
                        <a:t>Converted off-board in the charging station cabin.</a:t>
                      </a:r>
                    </a:p>
                  </a:txBody>
                  <a:tcPr/>
                </a:tc>
                <a:extLst>
                  <a:ext uri="{0D108BD9-81ED-4DB2-BD59-A6C34878D82A}">
                    <a16:rowId xmlns:a16="http://schemas.microsoft.com/office/drawing/2014/main" val="1855169182"/>
                  </a:ext>
                </a:extLst>
              </a:tr>
              <a:tr h="403122">
                <a:tc>
                  <a:txBody>
                    <a:bodyPr/>
                    <a:lstStyle/>
                    <a:p>
                      <a:pPr algn="ctr"/>
                      <a:r>
                        <a:rPr lang="en-IN" dirty="0"/>
                        <a:t>Typical Power Outputs </a:t>
                      </a:r>
                    </a:p>
                  </a:txBody>
                  <a:tcPr/>
                </a:tc>
                <a:tc>
                  <a:txBody>
                    <a:bodyPr/>
                    <a:lstStyle/>
                    <a:p>
                      <a:pPr algn="ctr"/>
                      <a:r>
                        <a:rPr lang="en-IN" dirty="0"/>
                        <a:t>3KW to 22KW</a:t>
                      </a:r>
                    </a:p>
                  </a:txBody>
                  <a:tcPr/>
                </a:tc>
                <a:tc>
                  <a:txBody>
                    <a:bodyPr/>
                    <a:lstStyle/>
                    <a:p>
                      <a:r>
                        <a:rPr lang="en-IN" dirty="0"/>
                        <a:t>50KW to 350KW+</a:t>
                      </a:r>
                    </a:p>
                  </a:txBody>
                  <a:tcPr/>
                </a:tc>
                <a:extLst>
                  <a:ext uri="{0D108BD9-81ED-4DB2-BD59-A6C34878D82A}">
                    <a16:rowId xmlns:a16="http://schemas.microsoft.com/office/drawing/2014/main" val="211707440"/>
                  </a:ext>
                </a:extLst>
              </a:tr>
              <a:tr h="678426">
                <a:tc>
                  <a:txBody>
                    <a:bodyPr/>
                    <a:lstStyle/>
                    <a:p>
                      <a:pPr algn="ctr"/>
                      <a:r>
                        <a:rPr lang="en-IN" dirty="0"/>
                        <a:t>Grid Connection</a:t>
                      </a:r>
                    </a:p>
                  </a:txBody>
                  <a:tcPr/>
                </a:tc>
                <a:tc>
                  <a:txBody>
                    <a:bodyPr/>
                    <a:lstStyle/>
                    <a:p>
                      <a:r>
                        <a:rPr lang="en-IN" dirty="0"/>
                        <a:t>Single or 3-phase Low Voltage (LV) network.</a:t>
                      </a:r>
                    </a:p>
                  </a:txBody>
                  <a:tcPr/>
                </a:tc>
                <a:tc>
                  <a:txBody>
                    <a:bodyPr/>
                    <a:lstStyle/>
                    <a:p>
                      <a:r>
                        <a:rPr lang="en-IN" dirty="0"/>
                        <a:t>Direct Medium Voltage (MV) transformer required.</a:t>
                      </a:r>
                    </a:p>
                  </a:txBody>
                  <a:tcPr/>
                </a:tc>
                <a:extLst>
                  <a:ext uri="{0D108BD9-81ED-4DB2-BD59-A6C34878D82A}">
                    <a16:rowId xmlns:a16="http://schemas.microsoft.com/office/drawing/2014/main" val="548036712"/>
                  </a:ext>
                </a:extLst>
              </a:tr>
              <a:tr h="624621">
                <a:tc>
                  <a:txBody>
                    <a:bodyPr/>
                    <a:lstStyle/>
                    <a:p>
                      <a:pPr algn="ctr"/>
                      <a:r>
                        <a:rPr lang="en-IN" dirty="0"/>
                        <a:t>Primary use case</a:t>
                      </a:r>
                    </a:p>
                  </a:txBody>
                  <a:tcPr/>
                </a:tc>
                <a:tc>
                  <a:txBody>
                    <a:bodyPr/>
                    <a:lstStyle/>
                    <a:p>
                      <a:r>
                        <a:rPr lang="en-IN" dirty="0"/>
                        <a:t>Overnight residential parking/</a:t>
                      </a:r>
                      <a:r>
                        <a:rPr lang="en-IN" dirty="0" err="1"/>
                        <a:t>Worplace</a:t>
                      </a:r>
                      <a:r>
                        <a:rPr lang="en-IN" dirty="0"/>
                        <a:t> lots.</a:t>
                      </a:r>
                    </a:p>
                  </a:txBody>
                  <a:tcPr/>
                </a:tc>
                <a:tc>
                  <a:txBody>
                    <a:bodyPr/>
                    <a:lstStyle/>
                    <a:p>
                      <a:r>
                        <a:rPr lang="en-IN" dirty="0"/>
                        <a:t>Highway rest stops/Commercial Transit corridors.</a:t>
                      </a:r>
                    </a:p>
                  </a:txBody>
                  <a:tcPr/>
                </a:tc>
                <a:extLst>
                  <a:ext uri="{0D108BD9-81ED-4DB2-BD59-A6C34878D82A}">
                    <a16:rowId xmlns:a16="http://schemas.microsoft.com/office/drawing/2014/main" val="1283127442"/>
                  </a:ext>
                </a:extLst>
              </a:tr>
            </a:tbl>
          </a:graphicData>
        </a:graphic>
      </p:graphicFrame>
    </p:spTree>
    <p:extLst>
      <p:ext uri="{BB962C8B-B14F-4D97-AF65-F5344CB8AC3E}">
        <p14:creationId xmlns:p14="http://schemas.microsoft.com/office/powerpoint/2010/main" val="2778754018"/>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724D5-769A-1959-2151-DEFF4D4FC13C}"/>
              </a:ext>
            </a:extLst>
          </p:cNvPr>
          <p:cNvSpPr>
            <a:spLocks noGrp="1"/>
          </p:cNvSpPr>
          <p:nvPr>
            <p:ph type="title"/>
          </p:nvPr>
        </p:nvSpPr>
        <p:spPr>
          <a:xfrm>
            <a:off x="589330" y="226142"/>
            <a:ext cx="10353762" cy="737419"/>
          </a:xfrm>
        </p:spPr>
        <p:txBody>
          <a:bodyPr>
            <a:normAutofit/>
          </a:bodyPr>
          <a:lstStyle/>
          <a:p>
            <a:pPr algn="l"/>
            <a:r>
              <a:rPr lang="en-IN" sz="2500" b="1" dirty="0">
                <a:latin typeface="Times New Roman" panose="02020603050405020304" pitchFamily="18" charset="0"/>
                <a:cs typeface="Times New Roman" panose="02020603050405020304" pitchFamily="18" charset="0"/>
              </a:rPr>
              <a:t>Consumer Pain Points</a:t>
            </a:r>
          </a:p>
        </p:txBody>
      </p:sp>
      <p:sp>
        <p:nvSpPr>
          <p:cNvPr id="3" name="Content Placeholder 2">
            <a:extLst>
              <a:ext uri="{FF2B5EF4-FFF2-40B4-BE49-F238E27FC236}">
                <a16:creationId xmlns:a16="http://schemas.microsoft.com/office/drawing/2014/main" id="{29400742-2D80-5646-86AF-367CF5F9339D}"/>
              </a:ext>
            </a:extLst>
          </p:cNvPr>
          <p:cNvSpPr>
            <a:spLocks noGrp="1"/>
          </p:cNvSpPr>
          <p:nvPr>
            <p:ph idx="1"/>
          </p:nvPr>
        </p:nvSpPr>
        <p:spPr>
          <a:xfrm>
            <a:off x="913795" y="963561"/>
            <a:ext cx="10537466" cy="2465439"/>
          </a:xfrm>
        </p:spPr>
        <p:txBody>
          <a:bodyPr>
            <a:normAutofit/>
          </a:bodyPr>
          <a:lstStyle/>
          <a:p>
            <a:r>
              <a:rPr lang="en-IN" sz="1700" b="1" dirty="0">
                <a:solidFill>
                  <a:srgbClr val="92D050"/>
                </a:solidFill>
                <a:latin typeface="Times New Roman" panose="02020603050405020304" pitchFamily="18" charset="0"/>
                <a:cs typeface="Times New Roman" panose="02020603050405020304" pitchFamily="18" charset="0"/>
              </a:rPr>
              <a:t>Payment Friction </a:t>
            </a:r>
            <a:r>
              <a:rPr lang="en-IN" sz="1700" dirty="0"/>
              <a:t>:</a:t>
            </a:r>
            <a:r>
              <a:rPr lang="en-US" sz="1700" dirty="0">
                <a:latin typeface="Times New Roman" panose="02020603050405020304" pitchFamily="18" charset="0"/>
                <a:cs typeface="Times New Roman" panose="02020603050405020304" pitchFamily="18" charset="0"/>
              </a:rPr>
              <a:t>EV drivers often face challenges when paying for charging services due to the lack of a unified payment system across charging networks. Many charging stations require users to download specific apps, create separate accounts, or obtain RFID cards before charging. </a:t>
            </a:r>
          </a:p>
          <a:p>
            <a:r>
              <a:rPr lang="en-US" sz="1700" b="1" dirty="0">
                <a:solidFill>
                  <a:srgbClr val="92D050"/>
                </a:solidFill>
                <a:latin typeface="Times New Roman" panose="02020603050405020304" pitchFamily="18" charset="0"/>
                <a:cs typeface="Times New Roman" panose="02020603050405020304" pitchFamily="18" charset="0"/>
              </a:rPr>
              <a:t>Price </a:t>
            </a:r>
            <a:r>
              <a:rPr lang="en-US" sz="1700" b="1" dirty="0" err="1">
                <a:solidFill>
                  <a:srgbClr val="92D050"/>
                </a:solidFill>
                <a:latin typeface="Times New Roman" panose="02020603050405020304" pitchFamily="18" charset="0"/>
                <a:cs typeface="Times New Roman" panose="02020603050405020304" pitchFamily="18" charset="0"/>
              </a:rPr>
              <a:t>Ambiguity</a:t>
            </a:r>
            <a:r>
              <a:rPr lang="en-US" sz="1700" dirty="0" err="1">
                <a:latin typeface="Times New Roman" panose="02020603050405020304" pitchFamily="18" charset="0"/>
                <a:cs typeface="Times New Roman" panose="02020603050405020304" pitchFamily="18" charset="0"/>
              </a:rPr>
              <a:t>:Price</a:t>
            </a:r>
            <a:r>
              <a:rPr lang="en-US" sz="1700" dirty="0">
                <a:latin typeface="Times New Roman" panose="02020603050405020304" pitchFamily="18" charset="0"/>
                <a:cs typeface="Times New Roman" panose="02020603050405020304" pitchFamily="18" charset="0"/>
              </a:rPr>
              <a:t> ambiguity is a major challenge for EV users because charging costs are often unclear and vary significantly between charging networks. </a:t>
            </a:r>
          </a:p>
          <a:p>
            <a:r>
              <a:rPr lang="en-US" sz="1700" b="1" dirty="0">
                <a:solidFill>
                  <a:srgbClr val="92D050"/>
                </a:solidFill>
                <a:latin typeface="Times New Roman" panose="02020603050405020304" pitchFamily="18" charset="0"/>
                <a:cs typeface="Times New Roman" panose="02020603050405020304" pitchFamily="18" charset="0"/>
              </a:rPr>
              <a:t>Siloed </a:t>
            </a:r>
            <a:r>
              <a:rPr lang="en-US" sz="1700" b="1" dirty="0" err="1">
                <a:solidFill>
                  <a:srgbClr val="92D050"/>
                </a:solidFill>
                <a:latin typeface="Times New Roman" panose="02020603050405020304" pitchFamily="18" charset="0"/>
                <a:cs typeface="Times New Roman" panose="02020603050405020304" pitchFamily="18" charset="0"/>
              </a:rPr>
              <a:t>Software</a:t>
            </a:r>
            <a:r>
              <a:rPr lang="en-US" sz="1700" dirty="0" err="1">
                <a:latin typeface="Times New Roman" panose="02020603050405020304" pitchFamily="18" charset="0"/>
                <a:cs typeface="Times New Roman" panose="02020603050405020304" pitchFamily="18" charset="0"/>
              </a:rPr>
              <a:t>:Siloed</a:t>
            </a:r>
            <a:r>
              <a:rPr lang="en-US" sz="1700" dirty="0">
                <a:latin typeface="Times New Roman" panose="02020603050405020304" pitchFamily="18" charset="0"/>
                <a:cs typeface="Times New Roman" panose="02020603050405020304" pitchFamily="18" charset="0"/>
              </a:rPr>
              <a:t> software refers to the lack of interoperability between different EV charging networks and service providers. </a:t>
            </a:r>
            <a:endParaRPr lang="en-IN" sz="1700"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CF324223-8F42-B161-7132-E72EC78AB9D0}"/>
              </a:ext>
            </a:extLst>
          </p:cNvPr>
          <p:cNvPicPr>
            <a:picLocks noChangeAspect="1"/>
          </p:cNvPicPr>
          <p:nvPr/>
        </p:nvPicPr>
        <p:blipFill>
          <a:blip r:embed="rId2"/>
          <a:stretch>
            <a:fillRect/>
          </a:stretch>
        </p:blipFill>
        <p:spPr>
          <a:xfrm>
            <a:off x="1219161" y="3634864"/>
            <a:ext cx="4784988" cy="2996994"/>
          </a:xfrm>
          <a:prstGeom prst="rect">
            <a:avLst/>
          </a:prstGeom>
        </p:spPr>
      </p:pic>
      <p:pic>
        <p:nvPicPr>
          <p:cNvPr id="7" name="Picture 6">
            <a:extLst>
              <a:ext uri="{FF2B5EF4-FFF2-40B4-BE49-F238E27FC236}">
                <a16:creationId xmlns:a16="http://schemas.microsoft.com/office/drawing/2014/main" id="{F510C032-A86D-016D-FA20-923B6EA57DE7}"/>
              </a:ext>
            </a:extLst>
          </p:cNvPr>
          <p:cNvPicPr>
            <a:picLocks noChangeAspect="1"/>
          </p:cNvPicPr>
          <p:nvPr/>
        </p:nvPicPr>
        <p:blipFill>
          <a:blip r:embed="rId3"/>
          <a:stretch>
            <a:fillRect/>
          </a:stretch>
        </p:blipFill>
        <p:spPr>
          <a:xfrm>
            <a:off x="6666273" y="3634864"/>
            <a:ext cx="4784988" cy="3009285"/>
          </a:xfrm>
          <a:prstGeom prst="rect">
            <a:avLst/>
          </a:prstGeom>
        </p:spPr>
      </p:pic>
    </p:spTree>
    <p:extLst>
      <p:ext uri="{BB962C8B-B14F-4D97-AF65-F5344CB8AC3E}">
        <p14:creationId xmlns:p14="http://schemas.microsoft.com/office/powerpoint/2010/main" val="74177873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11062-3B76-5FF4-5AA4-BB49D0EDCB11}"/>
              </a:ext>
            </a:extLst>
          </p:cNvPr>
          <p:cNvSpPr>
            <a:spLocks noGrp="1"/>
          </p:cNvSpPr>
          <p:nvPr>
            <p:ph type="title"/>
          </p:nvPr>
        </p:nvSpPr>
        <p:spPr>
          <a:xfrm>
            <a:off x="599163" y="324464"/>
            <a:ext cx="10353762" cy="599768"/>
          </a:xfrm>
        </p:spPr>
        <p:txBody>
          <a:bodyPr>
            <a:normAutofit/>
          </a:bodyPr>
          <a:lstStyle/>
          <a:p>
            <a:pPr algn="l"/>
            <a:r>
              <a:rPr lang="en-IN" sz="2500" b="1" dirty="0">
                <a:latin typeface="Times New Roman" panose="02020603050405020304" pitchFamily="18" charset="0"/>
                <a:cs typeface="Times New Roman" panose="02020603050405020304" pitchFamily="18" charset="0"/>
              </a:rPr>
              <a:t>Wireless Tech Induction</a:t>
            </a:r>
          </a:p>
        </p:txBody>
      </p:sp>
      <p:sp>
        <p:nvSpPr>
          <p:cNvPr id="3" name="Content Placeholder 2">
            <a:extLst>
              <a:ext uri="{FF2B5EF4-FFF2-40B4-BE49-F238E27FC236}">
                <a16:creationId xmlns:a16="http://schemas.microsoft.com/office/drawing/2014/main" id="{72D49E28-549F-8A9F-62DD-59BEE49125FD}"/>
              </a:ext>
            </a:extLst>
          </p:cNvPr>
          <p:cNvSpPr>
            <a:spLocks noGrp="1"/>
          </p:cNvSpPr>
          <p:nvPr>
            <p:ph idx="1"/>
          </p:nvPr>
        </p:nvSpPr>
        <p:spPr>
          <a:xfrm>
            <a:off x="599163" y="924233"/>
            <a:ext cx="10993674" cy="2504768"/>
          </a:xfrm>
        </p:spPr>
        <p:txBody>
          <a:bodyPr>
            <a:normAutofit/>
          </a:bodyPr>
          <a:lstStyle/>
          <a:p>
            <a:r>
              <a:rPr lang="en-IN" sz="1700" b="1" dirty="0">
                <a:solidFill>
                  <a:srgbClr val="92D050"/>
                </a:solidFill>
                <a:latin typeface="Times New Roman" panose="02020603050405020304" pitchFamily="18" charset="0"/>
                <a:cs typeface="Times New Roman" panose="02020603050405020304" pitchFamily="18" charset="0"/>
              </a:rPr>
              <a:t>Wireless Power Transfer </a:t>
            </a:r>
            <a:r>
              <a:rPr lang="en-IN" sz="1700" dirty="0">
                <a:latin typeface="Times New Roman" panose="02020603050405020304" pitchFamily="18" charset="0"/>
                <a:cs typeface="Times New Roman" panose="02020603050405020304" pitchFamily="18" charset="0"/>
              </a:rPr>
              <a:t>: </a:t>
            </a:r>
            <a:r>
              <a:rPr lang="en-US" sz="1700" dirty="0">
                <a:latin typeface="Times New Roman" panose="02020603050405020304" pitchFamily="18" charset="0"/>
                <a:cs typeface="Times New Roman" panose="02020603050405020304" pitchFamily="18" charset="0"/>
              </a:rPr>
              <a:t>Under-road coils are embedded charging coils installed beneath the surface of roads or parking areas that transfer electrical energy wirelessly to electric vehicles through electromagnetic induction. </a:t>
            </a:r>
          </a:p>
          <a:p>
            <a:r>
              <a:rPr lang="en-US" sz="1700" b="1" dirty="0">
                <a:solidFill>
                  <a:srgbClr val="92D050"/>
                </a:solidFill>
                <a:latin typeface="Times New Roman" panose="02020603050405020304" pitchFamily="18" charset="0"/>
                <a:cs typeface="Times New Roman" panose="02020603050405020304" pitchFamily="18" charset="0"/>
              </a:rPr>
              <a:t>Fleet Integration </a:t>
            </a:r>
            <a:r>
              <a:rPr lang="en-US" sz="1700" dirty="0">
                <a:latin typeface="Times New Roman" panose="02020603050405020304" pitchFamily="18" charset="0"/>
                <a:cs typeface="Times New Roman" panose="02020603050405020304" pitchFamily="18" charset="0"/>
              </a:rPr>
              <a:t>: Fleet integration refers to the implementation of wireless charging systems within commercial vehicle fleets such as buses, taxis, delivery vans, and logistics vehicles. </a:t>
            </a:r>
          </a:p>
          <a:p>
            <a:r>
              <a:rPr lang="en-US" sz="1800" b="1" dirty="0">
                <a:solidFill>
                  <a:srgbClr val="92D050"/>
                </a:solidFill>
                <a:latin typeface="Times New Roman" panose="02020603050405020304" pitchFamily="18" charset="0"/>
                <a:cs typeface="Times New Roman" panose="02020603050405020304" pitchFamily="18" charset="0"/>
              </a:rPr>
              <a:t>Automotive Impact</a:t>
            </a:r>
            <a:r>
              <a:rPr lang="en-US" sz="1800" b="1" dirty="0">
                <a:latin typeface="Times New Roman" panose="02020603050405020304" pitchFamily="18" charset="0"/>
                <a:cs typeface="Times New Roman" panose="02020603050405020304" pitchFamily="18" charset="0"/>
              </a:rPr>
              <a:t>: </a:t>
            </a:r>
            <a:r>
              <a:rPr lang="en-US" sz="1800" dirty="0">
                <a:latin typeface="Times New Roman" panose="02020603050405020304" pitchFamily="18" charset="0"/>
                <a:cs typeface="Times New Roman" panose="02020603050405020304" pitchFamily="18" charset="0"/>
              </a:rPr>
              <a:t>Wireless Power Transfer has the potential to significantly transform the automotive industry by making EV charging more convenient, efficient, and seamless. </a:t>
            </a:r>
            <a:endParaRPr lang="en-IN" sz="1700"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756718D2-A320-30FE-23FB-779F5B3EBD7E}"/>
              </a:ext>
            </a:extLst>
          </p:cNvPr>
          <p:cNvPicPr>
            <a:picLocks noChangeAspect="1"/>
          </p:cNvPicPr>
          <p:nvPr/>
        </p:nvPicPr>
        <p:blipFill>
          <a:blip r:embed="rId2"/>
          <a:stretch>
            <a:fillRect/>
          </a:stretch>
        </p:blipFill>
        <p:spPr>
          <a:xfrm>
            <a:off x="736816" y="3429000"/>
            <a:ext cx="4936398" cy="2905433"/>
          </a:xfrm>
          <a:prstGeom prst="rect">
            <a:avLst/>
          </a:prstGeom>
        </p:spPr>
      </p:pic>
      <p:pic>
        <p:nvPicPr>
          <p:cNvPr id="7" name="Picture 6">
            <a:extLst>
              <a:ext uri="{FF2B5EF4-FFF2-40B4-BE49-F238E27FC236}">
                <a16:creationId xmlns:a16="http://schemas.microsoft.com/office/drawing/2014/main" id="{C46419BA-BA2B-3C07-7E8B-DDB6B9DFBA82}"/>
              </a:ext>
            </a:extLst>
          </p:cNvPr>
          <p:cNvPicPr>
            <a:picLocks noChangeAspect="1"/>
          </p:cNvPicPr>
          <p:nvPr/>
        </p:nvPicPr>
        <p:blipFill>
          <a:blip r:embed="rId3"/>
          <a:stretch>
            <a:fillRect/>
          </a:stretch>
        </p:blipFill>
        <p:spPr>
          <a:xfrm>
            <a:off x="6656439" y="3428999"/>
            <a:ext cx="4936398" cy="2905433"/>
          </a:xfrm>
          <a:prstGeom prst="rect">
            <a:avLst/>
          </a:prstGeom>
        </p:spPr>
      </p:pic>
    </p:spTree>
    <p:extLst>
      <p:ext uri="{BB962C8B-B14F-4D97-AF65-F5344CB8AC3E}">
        <p14:creationId xmlns:p14="http://schemas.microsoft.com/office/powerpoint/2010/main" val="283811594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18183-618A-1A03-BEB2-B6816D42366E}"/>
              </a:ext>
            </a:extLst>
          </p:cNvPr>
          <p:cNvSpPr>
            <a:spLocks noGrp="1"/>
          </p:cNvSpPr>
          <p:nvPr>
            <p:ph type="title"/>
          </p:nvPr>
        </p:nvSpPr>
        <p:spPr>
          <a:xfrm>
            <a:off x="500840" y="157316"/>
            <a:ext cx="10353762" cy="639097"/>
          </a:xfrm>
        </p:spPr>
        <p:txBody>
          <a:bodyPr>
            <a:normAutofit/>
          </a:bodyPr>
          <a:lstStyle/>
          <a:p>
            <a:pPr algn="l"/>
            <a:r>
              <a:rPr lang="en-IN" sz="2500" b="1" dirty="0">
                <a:latin typeface="Times New Roman" panose="02020603050405020304" pitchFamily="18" charset="0"/>
                <a:cs typeface="Times New Roman" panose="02020603050405020304" pitchFamily="18" charset="0"/>
              </a:rPr>
              <a:t>Megawatt Charging </a:t>
            </a:r>
          </a:p>
        </p:txBody>
      </p:sp>
      <p:sp>
        <p:nvSpPr>
          <p:cNvPr id="3" name="Content Placeholder 2">
            <a:extLst>
              <a:ext uri="{FF2B5EF4-FFF2-40B4-BE49-F238E27FC236}">
                <a16:creationId xmlns:a16="http://schemas.microsoft.com/office/drawing/2014/main" id="{196440B7-FDCE-8E94-B1C0-FB8B9A0125D9}"/>
              </a:ext>
            </a:extLst>
          </p:cNvPr>
          <p:cNvSpPr>
            <a:spLocks noGrp="1"/>
          </p:cNvSpPr>
          <p:nvPr>
            <p:ph idx="1"/>
          </p:nvPr>
        </p:nvSpPr>
        <p:spPr>
          <a:xfrm>
            <a:off x="500839" y="936036"/>
            <a:ext cx="11583005" cy="2438451"/>
          </a:xfrm>
        </p:spPr>
        <p:txBody>
          <a:bodyPr>
            <a:noAutofit/>
          </a:bodyPr>
          <a:lstStyle/>
          <a:p>
            <a:pPr algn="just"/>
            <a:r>
              <a:rPr lang="en-IN" sz="1700" b="1" dirty="0">
                <a:solidFill>
                  <a:srgbClr val="92D050"/>
                </a:solidFill>
              </a:rPr>
              <a:t>Heavy duty Fleet Revolution :  </a:t>
            </a:r>
            <a:r>
              <a:rPr lang="en-US" sz="1700" dirty="0"/>
              <a:t>The Heavy-Duty Fleet Revolution refers to the transformation of commercial transportation through the adoption of high-power electric charging solutions for heavy trucks, buses, and marine freight vessels. Advanced charging technologies, such as Megawatt Charging Systems (MCS), are specifically designed to recharge large vehicles during legally required driver rest periods, minimizing downtime and improving operational efficiency. These systems can deliver extreme levels, reaching up to 3.75 MW at 1,250V and 3,000A, using liquid-cooled conductors and connectors to safely manage the immense electrical load. </a:t>
            </a:r>
            <a:endParaRPr lang="en-IN" sz="1700" dirty="0"/>
          </a:p>
        </p:txBody>
      </p:sp>
      <p:pic>
        <p:nvPicPr>
          <p:cNvPr id="5" name="Picture 4">
            <a:extLst>
              <a:ext uri="{FF2B5EF4-FFF2-40B4-BE49-F238E27FC236}">
                <a16:creationId xmlns:a16="http://schemas.microsoft.com/office/drawing/2014/main" id="{FC1E6D8B-9483-081F-2A95-C791D7F7480F}"/>
              </a:ext>
            </a:extLst>
          </p:cNvPr>
          <p:cNvPicPr>
            <a:picLocks noChangeAspect="1"/>
          </p:cNvPicPr>
          <p:nvPr/>
        </p:nvPicPr>
        <p:blipFill>
          <a:blip r:embed="rId2"/>
          <a:srcRect b="15398"/>
          <a:stretch>
            <a:fillRect/>
          </a:stretch>
        </p:blipFill>
        <p:spPr>
          <a:xfrm>
            <a:off x="856013" y="2745222"/>
            <a:ext cx="4984348" cy="3284845"/>
          </a:xfrm>
          <a:prstGeom prst="rect">
            <a:avLst/>
          </a:prstGeom>
        </p:spPr>
      </p:pic>
      <p:pic>
        <p:nvPicPr>
          <p:cNvPr id="9" name="Picture 8">
            <a:extLst>
              <a:ext uri="{FF2B5EF4-FFF2-40B4-BE49-F238E27FC236}">
                <a16:creationId xmlns:a16="http://schemas.microsoft.com/office/drawing/2014/main" id="{B7E6FE08-04D2-D9BD-13AA-9F9FB9F15780}"/>
              </a:ext>
            </a:extLst>
          </p:cNvPr>
          <p:cNvPicPr>
            <a:picLocks noChangeAspect="1"/>
          </p:cNvPicPr>
          <p:nvPr/>
        </p:nvPicPr>
        <p:blipFill>
          <a:blip r:embed="rId3"/>
          <a:stretch>
            <a:fillRect/>
          </a:stretch>
        </p:blipFill>
        <p:spPr>
          <a:xfrm>
            <a:off x="6548284" y="2745222"/>
            <a:ext cx="5378850" cy="3284845"/>
          </a:xfrm>
          <a:prstGeom prst="rect">
            <a:avLst/>
          </a:prstGeom>
        </p:spPr>
      </p:pic>
    </p:spTree>
    <p:extLst>
      <p:ext uri="{BB962C8B-B14F-4D97-AF65-F5344CB8AC3E}">
        <p14:creationId xmlns:p14="http://schemas.microsoft.com/office/powerpoint/2010/main" val="308980420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5FC19FF-CDBB-C86D-AC65-414C25AA84C9}"/>
              </a:ext>
            </a:extLst>
          </p:cNvPr>
          <p:cNvPicPr>
            <a:picLocks noChangeAspect="1"/>
          </p:cNvPicPr>
          <p:nvPr/>
        </p:nvPicPr>
        <p:blipFill>
          <a:blip r:embed="rId2"/>
          <a:srcRect b="6652"/>
          <a:stretch>
            <a:fillRect/>
          </a:stretch>
        </p:blipFill>
        <p:spPr>
          <a:xfrm>
            <a:off x="0" y="12560"/>
            <a:ext cx="12192000" cy="6845439"/>
          </a:xfrm>
          <a:prstGeom prst="rect">
            <a:avLst/>
          </a:prstGeom>
        </p:spPr>
      </p:pic>
      <p:sp>
        <p:nvSpPr>
          <p:cNvPr id="4" name="Rectangle 3">
            <a:extLst>
              <a:ext uri="{FF2B5EF4-FFF2-40B4-BE49-F238E27FC236}">
                <a16:creationId xmlns:a16="http://schemas.microsoft.com/office/drawing/2014/main" id="{1BF7D473-C4BC-AEAF-AFB9-411E54E696AF}"/>
              </a:ext>
            </a:extLst>
          </p:cNvPr>
          <p:cNvSpPr/>
          <p:nvPr/>
        </p:nvSpPr>
        <p:spPr>
          <a:xfrm>
            <a:off x="599768" y="4973116"/>
            <a:ext cx="9271819" cy="923330"/>
          </a:xfrm>
          <a:prstGeom prst="rect">
            <a:avLst/>
          </a:prstGeom>
          <a:noFill/>
        </p:spPr>
        <p:txBody>
          <a:bodyPr wrap="square" lIns="91440" tIns="45720" rIns="91440" bIns="45720">
            <a:spAutoFit/>
          </a:bodyPr>
          <a:lstStyle/>
          <a:p>
            <a:r>
              <a:rPr lang="en-US" sz="5400" b="0" cap="none" spc="0" dirty="0">
                <a:ln w="0"/>
                <a:solidFill>
                  <a:schemeClr val="tx1"/>
                </a:solidFill>
                <a:effectLst>
                  <a:outerShdw blurRad="38100" dist="19050" dir="2700000" algn="tl" rotWithShape="0">
                    <a:schemeClr val="dk1">
                      <a:alpha val="40000"/>
                    </a:schemeClr>
                  </a:outerShdw>
                </a:effectLst>
              </a:rPr>
              <a:t>Thank You</a:t>
            </a:r>
          </a:p>
        </p:txBody>
      </p:sp>
    </p:spTree>
    <p:extLst>
      <p:ext uri="{BB962C8B-B14F-4D97-AF65-F5344CB8AC3E}">
        <p14:creationId xmlns:p14="http://schemas.microsoft.com/office/powerpoint/2010/main" val="2668702043"/>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docProps/app.xml><?xml version="1.0" encoding="utf-8"?>
<Properties xmlns="http://schemas.openxmlformats.org/officeDocument/2006/extended-properties" xmlns:vt="http://schemas.openxmlformats.org/officeDocument/2006/docPropsVTypes">
  <Template>Slate</Template>
  <TotalTime>107</TotalTime>
  <Words>646</Words>
  <Application>Microsoft Office PowerPoint</Application>
  <PresentationFormat>Widescreen</PresentationFormat>
  <Paragraphs>62</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Calisto MT</vt:lpstr>
      <vt:lpstr>Times New Roman</vt:lpstr>
      <vt:lpstr>Wingdings 2</vt:lpstr>
      <vt:lpstr>Slate</vt:lpstr>
      <vt:lpstr>Roaming, Charging Challenges  And  Future Of Charging</vt:lpstr>
      <vt:lpstr>Understanding eRoaming</vt:lpstr>
      <vt:lpstr>Roaming Architecture The Three Main Stake Holders Work Together To Make Roaming Possible</vt:lpstr>
      <vt:lpstr>Grid Constraints &amp; Architecture</vt:lpstr>
      <vt:lpstr>AC Vs DC Architecture</vt:lpstr>
      <vt:lpstr>Consumer Pain Points</vt:lpstr>
      <vt:lpstr>Wireless Tech Induction</vt:lpstr>
      <vt:lpstr>Megawatt Charging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kishan yadav</dc:creator>
  <cp:lastModifiedBy>Pakkurthi, Kishan Yadav (Stud SRH-University)</cp:lastModifiedBy>
  <cp:revision>4</cp:revision>
  <dcterms:created xsi:type="dcterms:W3CDTF">2026-05-31T15:16:19Z</dcterms:created>
  <dcterms:modified xsi:type="dcterms:W3CDTF">2026-07-02T13:32:31Z</dcterms:modified>
</cp:coreProperties>
</file>